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7556500" cy="10693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8" d="100"/>
          <a:sy n="58" d="100"/>
        </p:scale>
        <p:origin x="245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433" cy="481770"/>
          </a:xfrm>
          <a:prstGeom prst="rect">
            <a:avLst/>
          </a:prstGeom>
        </p:spPr>
        <p:txBody>
          <a:bodyPr vert="horz" lIns="84756" tIns="42378" rIns="84756" bIns="4237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31" y="1"/>
            <a:ext cx="3170433" cy="481770"/>
          </a:xfrm>
          <a:prstGeom prst="rect">
            <a:avLst/>
          </a:prstGeom>
        </p:spPr>
        <p:txBody>
          <a:bodyPr vert="horz" lIns="84756" tIns="42378" rIns="84756" bIns="42378" rtlCol="0"/>
          <a:lstStyle>
            <a:lvl1pPr algn="r">
              <a:defRPr sz="1100"/>
            </a:lvl1pPr>
          </a:lstStyle>
          <a:p>
            <a:fld id="{3A15B27A-C773-704A-A726-7846262B08A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1200150"/>
            <a:ext cx="2289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756" tIns="42378" rIns="84756" bIns="42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1005"/>
            <a:ext cx="5852160" cy="3780045"/>
          </a:xfrm>
          <a:prstGeom prst="rect">
            <a:avLst/>
          </a:prstGeom>
        </p:spPr>
        <p:txBody>
          <a:bodyPr vert="horz" lIns="84756" tIns="42378" rIns="84756" bIns="4237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30"/>
            <a:ext cx="3170433" cy="481770"/>
          </a:xfrm>
          <a:prstGeom prst="rect">
            <a:avLst/>
          </a:prstGeom>
        </p:spPr>
        <p:txBody>
          <a:bodyPr vert="horz" lIns="84756" tIns="42378" rIns="84756" bIns="4237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31" y="9119430"/>
            <a:ext cx="3170433" cy="481770"/>
          </a:xfrm>
          <a:prstGeom prst="rect">
            <a:avLst/>
          </a:prstGeom>
        </p:spPr>
        <p:txBody>
          <a:bodyPr vert="horz" lIns="84756" tIns="42378" rIns="84756" bIns="42378" rtlCol="0" anchor="b"/>
          <a:lstStyle>
            <a:lvl1pPr algn="r">
              <a:defRPr sz="1100"/>
            </a:lvl1pPr>
          </a:lstStyle>
          <a:p>
            <a:fld id="{B725E37F-395A-2B4C-A3F3-6763FD2E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1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5E37F-395A-2B4C-A3F3-6763FD2E1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9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5E37F-395A-2B4C-A3F3-6763FD2E11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5E37F-395A-2B4C-A3F3-6763FD2E1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66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5E37F-395A-2B4C-A3F3-6763FD2E11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3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5E37F-395A-2B4C-A3F3-6763FD2E11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4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5E37F-395A-2B4C-A3F3-6763FD2E11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07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5E37F-395A-2B4C-A3F3-6763FD2E11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1">
                <a:solidFill>
                  <a:srgbClr val="231F20"/>
                </a:solidFill>
                <a:latin typeface="JosefinSans-ThinItalic"/>
                <a:cs typeface="JosefinSans-Thin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1">
                <a:solidFill>
                  <a:srgbClr val="231F20"/>
                </a:solidFill>
                <a:latin typeface="JosefinSans-ThinItalic"/>
                <a:cs typeface="JosefinSans-Thin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1">
                <a:solidFill>
                  <a:srgbClr val="231F20"/>
                </a:solidFill>
                <a:latin typeface="JosefinSans-ThinItalic"/>
                <a:cs typeface="JosefinSans-Thin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28899" y="2410493"/>
            <a:ext cx="1427479" cy="2207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1">
                <a:solidFill>
                  <a:srgbClr val="231F20"/>
                </a:solidFill>
                <a:latin typeface="JosefinSans-ThinItalic"/>
                <a:cs typeface="JosefinSans-Thin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7299" y="4863653"/>
            <a:ext cx="5788251" cy="2964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87299" y="2520009"/>
            <a:ext cx="3450590" cy="6677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Select</a:t>
            </a:r>
            <a:r>
              <a:rPr lang="en-GB" sz="1600" b="1" spc="-4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two</a:t>
            </a:r>
            <a:r>
              <a:rPr lang="en-GB" sz="1600" b="1" spc="-4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meats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Beef with grain mustard and herbs ,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Roast Chicken with lemon and garlic ,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Honey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Ham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Pork with apple and brown sugar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,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Roast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Lamb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rosemary and garlic (extra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$2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person)*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spc="-5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Bread</a:t>
            </a:r>
            <a:r>
              <a:rPr lang="en-GB" sz="1600" b="1" spc="-6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basket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Assorted</a:t>
            </a:r>
            <a:r>
              <a:rPr lang="en-GB" sz="1000" spc="-7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Breads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spc="-5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Roast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potatoes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and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pumpkin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Mint buttered chat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potatoes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Pumpkin.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Select</a:t>
            </a:r>
            <a:r>
              <a:rPr lang="en-GB" sz="16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5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salads</a:t>
            </a:r>
            <a:r>
              <a:rPr lang="en-GB" sz="16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or</a:t>
            </a:r>
            <a:r>
              <a:rPr lang="en-GB" sz="16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vegetables,</a:t>
            </a:r>
            <a:r>
              <a:rPr lang="en-GB" sz="16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or</a:t>
            </a:r>
            <a:r>
              <a:rPr lang="en-GB" sz="16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both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Macadamia nut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garden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feta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 basil salad,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garden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pasta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coleslaw,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Beetroot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peas,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corn,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honey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batten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carrots,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cheesy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cauliflower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au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gratin,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mixed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vegetables,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potato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bake,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pasta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bake.</a:t>
            </a:r>
            <a:r>
              <a:rPr lang="en-AU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AU" sz="1000" i="1" spc="-5" dirty="0">
                <a:solidFill>
                  <a:srgbClr val="231F20"/>
                </a:solidFill>
                <a:latin typeface="JosefinSans-Light"/>
                <a:cs typeface="JosefinSans-Light"/>
              </a:rPr>
              <a:t>All dietary requirements can be met, please call to discuss requirements.</a:t>
            </a:r>
            <a:endParaRPr sz="1000" i="1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Surcharge</a:t>
            </a:r>
            <a:endParaRPr sz="1000" dirty="0">
              <a:latin typeface="Josefin Sans Regular Roman"/>
              <a:cs typeface="Josefin Sans Regular Roman"/>
            </a:endParaRPr>
          </a:p>
          <a:p>
            <a:pPr marR="5080">
              <a:lnSpc>
                <a:spcPct val="1083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Minimum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AU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4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0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adults,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endParaRPr sz="95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Children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under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4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eat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free,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5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12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are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$1</a:t>
            </a:r>
            <a:r>
              <a:rPr lang="en-AU" sz="1000" dirty="0">
                <a:solidFill>
                  <a:srgbClr val="231F20"/>
                </a:solidFill>
                <a:latin typeface="JosefinSans-Light"/>
                <a:cs typeface="JosefinSans-Light"/>
              </a:rPr>
              <a:t>8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child.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95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See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our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canapé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your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pre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dinner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entrée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platters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*Lamb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is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extra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$2.00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person</a:t>
            </a:r>
          </a:p>
          <a:p>
            <a:pPr>
              <a:spcBef>
                <a:spcPts val="500"/>
              </a:spcBef>
            </a:pPr>
            <a:endParaRPr lang="en-GB" sz="1000" dirty="0"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Separate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pricing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bookings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made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b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</a:b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Sundays </a:t>
            </a:r>
            <a:r>
              <a:rPr lang="en-GB"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Public Holidays.    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8899" y="9105553"/>
            <a:ext cx="1840301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For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further</a:t>
            </a:r>
            <a:r>
              <a:rPr sz="10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enquiries</a:t>
            </a:r>
            <a:endParaRPr sz="1000" dirty="0">
              <a:latin typeface="Josefin Sans Regular Roman"/>
              <a:cs typeface="Josefin Sans Regular Roman"/>
            </a:endParaRPr>
          </a:p>
          <a:p>
            <a:pPr>
              <a:lnSpc>
                <a:spcPct val="100000"/>
              </a:lnSpc>
            </a:pPr>
            <a:endParaRPr sz="950" dirty="0">
              <a:latin typeface="Josefin Sans Regular Roman"/>
              <a:cs typeface="Josefin Sans Regular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Mark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Cary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-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0429</a:t>
            </a:r>
            <a:r>
              <a:rPr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168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708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 marL="12700">
              <a:lnSpc>
                <a:spcPct val="100000"/>
              </a:lnSpc>
            </a:pPr>
            <a:r>
              <a:rPr lang="en-AU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Email: events@caryscatering.com.au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4413" y="7870599"/>
            <a:ext cx="1162401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Catering  </a:t>
            </a:r>
            <a:r>
              <a:rPr sz="1550" b="1" i="1" spc="114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done </a:t>
            </a:r>
            <a:r>
              <a:rPr sz="1550" b="1" i="1" spc="12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 </a:t>
            </a: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right.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550" b="1" i="1" spc="80" dirty="0">
                <a:solidFill>
                  <a:srgbClr val="007646"/>
                </a:solidFill>
                <a:latin typeface="JOSEFIN SANS BOLD ITALIC" pitchFamily="2" charset="77"/>
                <a:cs typeface="JosefinSans-ThinItalic"/>
              </a:rPr>
              <a:t>Cary’s.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828899" y="2410493"/>
            <a:ext cx="1986274" cy="2465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00800"/>
              </a:lnSpc>
              <a:spcBef>
                <a:spcPts val="95"/>
              </a:spcBef>
            </a:pPr>
            <a:r>
              <a:rPr b="1" spc="290" dirty="0">
                <a:latin typeface="JOSEFIN SANS BOLD ITALIC" pitchFamily="2" charset="77"/>
              </a:rPr>
              <a:t>Buf</a:t>
            </a:r>
            <a:r>
              <a:rPr b="1" spc="300" dirty="0">
                <a:latin typeface="JOSEFIN SANS BOLD ITALIC" pitchFamily="2" charset="77"/>
              </a:rPr>
              <a:t>f</a:t>
            </a:r>
            <a:r>
              <a:rPr b="1" spc="220" dirty="0">
                <a:latin typeface="JOSEFIN SANS BOLD ITALIC" pitchFamily="2" charset="77"/>
              </a:rPr>
              <a:t>et  </a:t>
            </a:r>
            <a:r>
              <a:rPr b="1" spc="190" dirty="0">
                <a:latin typeface="JOSEFIN SANS BOLD ITALIC" pitchFamily="2" charset="77"/>
              </a:rPr>
              <a:t>Feast </a:t>
            </a:r>
            <a:r>
              <a:rPr b="1" spc="195" dirty="0">
                <a:latin typeface="JOSEFIN SANS BOLD ITALIC" pitchFamily="2" charset="77"/>
              </a:rPr>
              <a:t> </a:t>
            </a:r>
            <a:r>
              <a:rPr b="1" spc="180" dirty="0">
                <a:latin typeface="JOSEFIN SANS BOLD ITALIC" pitchFamily="2" charset="77"/>
              </a:rPr>
              <a:t>One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spc="80" dirty="0">
                <a:solidFill>
                  <a:srgbClr val="007646"/>
                </a:solidFill>
                <a:latin typeface="JOSEFIN SANS BOLD ITALIC" pitchFamily="2" charset="77"/>
              </a:rPr>
              <a:t>$</a:t>
            </a:r>
            <a:r>
              <a:rPr lang="en-AU" b="1" spc="80" dirty="0">
                <a:solidFill>
                  <a:srgbClr val="007646"/>
                </a:solidFill>
                <a:latin typeface="JOSEFIN SANS BOLD ITALIC" pitchFamily="2" charset="77"/>
              </a:rPr>
              <a:t>32</a:t>
            </a:r>
            <a:r>
              <a:rPr b="1" spc="80" dirty="0">
                <a:solidFill>
                  <a:srgbClr val="007646"/>
                </a:solidFill>
                <a:latin typeface="JOSEFIN SANS BOLD ITALIC" pitchFamily="2" charset="77"/>
              </a:rPr>
              <a:t>.50</a:t>
            </a:r>
            <a:br>
              <a:rPr lang="en-GB" b="1" spc="80" dirty="0">
                <a:solidFill>
                  <a:srgbClr val="007646"/>
                </a:solidFill>
                <a:latin typeface="JOSEFIN SANS BOLD ITALIC" pitchFamily="2" charset="77"/>
              </a:rPr>
            </a:br>
            <a:r>
              <a:rPr lang="en-GB" sz="1550" b="1" kern="1200" spc="110" dirty="0">
                <a:latin typeface="JOSEFIN SANS BOLD ITALIC" pitchFamily="2" charset="77"/>
                <a:ea typeface="+mn-ea"/>
              </a:rPr>
              <a:t>per</a:t>
            </a:r>
            <a:r>
              <a:rPr lang="en-GB" sz="1550" b="1" kern="1200" spc="-25" dirty="0">
                <a:latin typeface="JOSEFIN SANS BOLD ITALIC" pitchFamily="2" charset="77"/>
                <a:ea typeface="+mn-ea"/>
              </a:rPr>
              <a:t> </a:t>
            </a:r>
            <a:r>
              <a:rPr lang="en-GB" sz="1550" b="1" kern="1200" spc="110" dirty="0">
                <a:latin typeface="JOSEFIN SANS BOLD ITALIC" pitchFamily="2" charset="77"/>
                <a:ea typeface="+mn-ea"/>
              </a:rPr>
              <a:t>adult</a:t>
            </a:r>
            <a:r>
              <a:rPr lang="en-GB" sz="1550" b="1" kern="1200" spc="-20" dirty="0">
                <a:latin typeface="JOSEFIN SANS BOLD ITALIC" pitchFamily="2" charset="77"/>
                <a:ea typeface="+mn-ea"/>
              </a:rPr>
              <a:t> </a:t>
            </a:r>
            <a:r>
              <a:rPr lang="en-GB" sz="1550" b="1" kern="1200" spc="125" dirty="0">
                <a:latin typeface="JOSEFIN SANS BOLD ITALIC" pitchFamily="2" charset="77"/>
                <a:ea typeface="+mn-ea"/>
              </a:rPr>
              <a:t>guest</a:t>
            </a:r>
            <a:endParaRPr b="1" spc="80" dirty="0">
              <a:solidFill>
                <a:srgbClr val="007646"/>
              </a:solidFill>
              <a:latin typeface="JOSEFIN SANS BOLD ITALIC" pitchFamily="2" charset="77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89199" y="2520009"/>
            <a:ext cx="0" cy="7272020"/>
          </a:xfrm>
          <a:custGeom>
            <a:avLst/>
            <a:gdLst/>
            <a:ahLst/>
            <a:cxnLst/>
            <a:rect l="l" t="t" r="r" b="b"/>
            <a:pathLst>
              <a:path h="7272020">
                <a:moveTo>
                  <a:pt x="0" y="7271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81EBD2C-7491-7240-B1EC-F1B6DD58F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436" y="829581"/>
            <a:ext cx="1343597" cy="13435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87299" y="2520009"/>
            <a:ext cx="3450590" cy="8260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32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Select</a:t>
            </a:r>
            <a:r>
              <a:rPr lang="en-GB" sz="3200" b="1" spc="-4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t</a:t>
            </a:r>
            <a:r>
              <a:rPr lang="en-GB" sz="32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wo</a:t>
            </a:r>
            <a:r>
              <a:rPr lang="en-GB" sz="3200" b="1" spc="-4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32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meats</a:t>
            </a:r>
            <a:endParaRPr lang="en-GB" sz="32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1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</a:t>
            </a:r>
            <a:r>
              <a:rPr lang="en-GB" sz="11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100" dirty="0">
                <a:solidFill>
                  <a:srgbClr val="231F20"/>
                </a:solidFill>
                <a:latin typeface="JosefinSans-Light"/>
                <a:cs typeface="JosefinSans-Light"/>
              </a:rPr>
              <a:t>Beef with grain mustard and herbs ,</a:t>
            </a:r>
            <a:r>
              <a:rPr lang="en-GB" sz="11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Roast Chicken with lemon and garlic ,</a:t>
            </a:r>
            <a:r>
              <a:rPr lang="en-GB" sz="11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1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 </a:t>
            </a:r>
            <a:r>
              <a:rPr lang="en-GB" sz="1100" dirty="0">
                <a:solidFill>
                  <a:srgbClr val="231F20"/>
                </a:solidFill>
                <a:latin typeface="JosefinSans-Light"/>
                <a:cs typeface="JosefinSans-Light"/>
              </a:rPr>
              <a:t>Honey</a:t>
            </a:r>
            <a:r>
              <a:rPr lang="en-GB" sz="11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100" dirty="0">
                <a:solidFill>
                  <a:srgbClr val="231F20"/>
                </a:solidFill>
                <a:latin typeface="JosefinSans-Light"/>
                <a:cs typeface="JosefinSans-Light"/>
              </a:rPr>
              <a:t>Ham</a:t>
            </a:r>
            <a:endParaRPr lang="en-GB" sz="11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1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</a:t>
            </a:r>
            <a:r>
              <a:rPr lang="en-GB" sz="11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Pork with apple and brown sugar</a:t>
            </a:r>
            <a:r>
              <a:rPr lang="en-GB" sz="1100" dirty="0">
                <a:solidFill>
                  <a:srgbClr val="231F20"/>
                </a:solidFill>
                <a:latin typeface="JosefinSans-Light"/>
                <a:cs typeface="JosefinSans-Light"/>
              </a:rPr>
              <a:t>,</a:t>
            </a:r>
            <a:r>
              <a:rPr lang="en-GB" sz="11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Roast</a:t>
            </a:r>
            <a:r>
              <a:rPr lang="en-GB" sz="11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100" dirty="0">
                <a:solidFill>
                  <a:srgbClr val="231F20"/>
                </a:solidFill>
                <a:latin typeface="JosefinSans-Light"/>
                <a:cs typeface="JosefinSans-Light"/>
              </a:rPr>
              <a:t>Lamb</a:t>
            </a:r>
            <a:r>
              <a:rPr lang="en-GB" sz="11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rosemary and garlic (extra </a:t>
            </a:r>
            <a:r>
              <a:rPr lang="en-GB" sz="1100" dirty="0">
                <a:solidFill>
                  <a:srgbClr val="231F20"/>
                </a:solidFill>
                <a:latin typeface="JosefinSans-Light"/>
                <a:cs typeface="JosefinSans-Light"/>
              </a:rPr>
              <a:t>$2</a:t>
            </a:r>
            <a:r>
              <a:rPr lang="en-GB" sz="11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1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lang="en-GB" sz="11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100" dirty="0">
                <a:solidFill>
                  <a:srgbClr val="231F20"/>
                </a:solidFill>
                <a:latin typeface="JosefinSans-Light"/>
                <a:cs typeface="JosefinSans-Light"/>
              </a:rPr>
              <a:t>person)*</a:t>
            </a:r>
            <a:endParaRPr lang="en-GB" sz="11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spc="-5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Bread</a:t>
            </a:r>
            <a:r>
              <a:rPr lang="en-GB" sz="1600" b="1" spc="-6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basket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Assorted</a:t>
            </a:r>
            <a:r>
              <a:rPr lang="en-GB" sz="1000" spc="-7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Breads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spc="-5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Roast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potatoes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and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pumpkin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Mint buttered chat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potatoes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Pumpkin.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Select</a:t>
            </a:r>
            <a:r>
              <a:rPr lang="en-GB"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5 </a:t>
            </a: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salads</a:t>
            </a:r>
            <a:r>
              <a:rPr lang="en-GB" sz="10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or</a:t>
            </a:r>
            <a:r>
              <a:rPr lang="en-GB" sz="10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vegetables,</a:t>
            </a:r>
            <a:r>
              <a:rPr lang="en-GB" sz="10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or</a:t>
            </a:r>
            <a:r>
              <a:rPr lang="en-GB" sz="10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both</a:t>
            </a:r>
            <a:endParaRPr lang="en-GB" sz="10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Macadamia nut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garden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feta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 basil salad,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garden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pasta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coleslaw,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Beetroot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peas,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corn,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honey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batten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carrots,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cheesy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cauliflower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au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gratin,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mixed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vegetables,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potato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bake,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pasta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bake.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AU" sz="1000" b="1" dirty="0">
                <a:latin typeface="JosefinSans-Light"/>
                <a:cs typeface="JosefinSans-Light"/>
              </a:rPr>
              <a:t>Select 4 deserts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AU" sz="1000" dirty="0">
                <a:latin typeface="JosefinSans-Light"/>
                <a:cs typeface="JosefinSans-Light"/>
              </a:rPr>
              <a:t>Chocolate mud cake, Pavlova with fruit salad, Apple crumble, Berry cheese cake, carrot cake, strawberry cheese cake.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Plates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and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cutlery</a:t>
            </a:r>
            <a:endParaRPr sz="1000" dirty="0">
              <a:latin typeface="Josefin Sans Regular Roman"/>
              <a:cs typeface="Josefin Sans Regular Roman"/>
            </a:endParaRPr>
          </a:p>
          <a:p>
            <a:pPr marR="38100">
              <a:lnSpc>
                <a:spcPct val="108300"/>
              </a:lnSpc>
              <a:spcBef>
                <a:spcPts val="500"/>
              </a:spcBef>
            </a:pPr>
            <a:r>
              <a:rPr sz="1000" spc="-50" dirty="0">
                <a:solidFill>
                  <a:srgbClr val="231F20"/>
                </a:solidFill>
                <a:latin typeface="JosefinSans-Light"/>
                <a:cs typeface="JosefinSans-Light"/>
              </a:rPr>
              <a:t>We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use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silver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cutlery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with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ceramic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plates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paper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napkins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mains,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disposable plates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desert.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Surcharge</a:t>
            </a:r>
            <a:endParaRPr sz="1000" dirty="0">
              <a:latin typeface="Josefin Sans Regular Roman"/>
              <a:cs typeface="Josefin Sans Regular Roman"/>
            </a:endParaRPr>
          </a:p>
          <a:p>
            <a:pPr marR="5080">
              <a:lnSpc>
                <a:spcPct val="1083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Minimum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50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adults,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if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between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40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to 49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guests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$180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staff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fee </a:t>
            </a:r>
            <a:r>
              <a:rPr sz="1000" spc="-29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applies.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Functions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with less than 39 adults a $220.00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staff fee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95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Children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under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4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eat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free,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5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12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are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$15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child.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95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See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our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canapé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your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pre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dinner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entrée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platters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*Lamb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is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extra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$2.00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person</a:t>
            </a:r>
          </a:p>
          <a:p>
            <a:pPr>
              <a:spcBef>
                <a:spcPts val="500"/>
              </a:spcBef>
            </a:pPr>
            <a:endParaRPr lang="en-GB" sz="1000" dirty="0"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Separate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pricing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bookings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made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b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</a:b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Sundays </a:t>
            </a:r>
            <a:r>
              <a:rPr lang="en-GB"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Public Holidays.    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8899" y="9105553"/>
            <a:ext cx="1840301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For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further</a:t>
            </a:r>
            <a:r>
              <a:rPr sz="10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enquiries</a:t>
            </a:r>
            <a:endParaRPr sz="1000" dirty="0">
              <a:latin typeface="Josefin Sans Regular Roman"/>
              <a:cs typeface="Josefin Sans Regular Roman"/>
            </a:endParaRPr>
          </a:p>
          <a:p>
            <a:pPr>
              <a:lnSpc>
                <a:spcPct val="100000"/>
              </a:lnSpc>
            </a:pPr>
            <a:endParaRPr sz="950" dirty="0">
              <a:latin typeface="Josefin Sans Regular Roman"/>
              <a:cs typeface="Josefin Sans Regular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Mark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Cary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-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0429</a:t>
            </a:r>
            <a:r>
              <a:rPr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168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708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 marL="12700">
              <a:lnSpc>
                <a:spcPct val="100000"/>
              </a:lnSpc>
            </a:pPr>
            <a:r>
              <a:rPr lang="en-AU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Email: events@caryscatering.com.au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4413" y="7870599"/>
            <a:ext cx="1162401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Catering  </a:t>
            </a:r>
            <a:r>
              <a:rPr sz="1550" b="1" i="1" spc="114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done </a:t>
            </a:r>
            <a:r>
              <a:rPr sz="1550" b="1" i="1" spc="12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 </a:t>
            </a: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right.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550" b="1" i="1" spc="80" dirty="0">
                <a:solidFill>
                  <a:srgbClr val="007646"/>
                </a:solidFill>
                <a:latin typeface="JOSEFIN SANS BOLD ITALIC" pitchFamily="2" charset="77"/>
                <a:cs typeface="JosefinSans-ThinItalic"/>
              </a:rPr>
              <a:t>Cary’s.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828899" y="2410493"/>
            <a:ext cx="1986274" cy="2465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00800"/>
              </a:lnSpc>
              <a:spcBef>
                <a:spcPts val="95"/>
              </a:spcBef>
            </a:pPr>
            <a:r>
              <a:rPr b="1" spc="290" dirty="0">
                <a:latin typeface="JOSEFIN SANS BOLD ITALIC" pitchFamily="2" charset="77"/>
              </a:rPr>
              <a:t>Buf</a:t>
            </a:r>
            <a:r>
              <a:rPr b="1" spc="300" dirty="0">
                <a:latin typeface="JOSEFIN SANS BOLD ITALIC" pitchFamily="2" charset="77"/>
              </a:rPr>
              <a:t>f</a:t>
            </a:r>
            <a:r>
              <a:rPr b="1" spc="220" dirty="0">
                <a:latin typeface="JOSEFIN SANS BOLD ITALIC" pitchFamily="2" charset="77"/>
              </a:rPr>
              <a:t>et  </a:t>
            </a:r>
            <a:r>
              <a:rPr b="1" spc="190" dirty="0">
                <a:latin typeface="JOSEFIN SANS BOLD ITALIC" pitchFamily="2" charset="77"/>
              </a:rPr>
              <a:t>Feast </a:t>
            </a:r>
            <a:r>
              <a:rPr b="1" spc="195" dirty="0">
                <a:latin typeface="JOSEFIN SANS BOLD ITALIC" pitchFamily="2" charset="77"/>
              </a:rPr>
              <a:t> </a:t>
            </a:r>
            <a:r>
              <a:rPr lang="en-AU" b="1" spc="180" dirty="0">
                <a:latin typeface="JOSEFIN SANS BOLD ITALIC" pitchFamily="2" charset="77"/>
              </a:rPr>
              <a:t>Two </a:t>
            </a:r>
            <a:endParaRPr b="1" spc="180" dirty="0">
              <a:latin typeface="JOSEFIN SANS BOLD ITALIC" pitchFamily="2" charset="77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spc="80" dirty="0">
                <a:solidFill>
                  <a:srgbClr val="007646"/>
                </a:solidFill>
                <a:latin typeface="JOSEFIN SANS BOLD ITALIC" pitchFamily="2" charset="77"/>
              </a:rPr>
              <a:t>$</a:t>
            </a:r>
            <a:r>
              <a:rPr lang="en-AU" b="1" spc="80">
                <a:solidFill>
                  <a:srgbClr val="007646"/>
                </a:solidFill>
                <a:latin typeface="JOSEFIN SANS BOLD ITALIC" pitchFamily="2" charset="77"/>
              </a:rPr>
              <a:t>38</a:t>
            </a:r>
            <a:r>
              <a:rPr b="1" spc="80">
                <a:solidFill>
                  <a:srgbClr val="007646"/>
                </a:solidFill>
                <a:latin typeface="JOSEFIN SANS BOLD ITALIC" pitchFamily="2" charset="77"/>
              </a:rPr>
              <a:t>.50</a:t>
            </a:r>
            <a:br>
              <a:rPr lang="en-GB" b="1" spc="80" dirty="0">
                <a:solidFill>
                  <a:srgbClr val="007646"/>
                </a:solidFill>
                <a:latin typeface="JOSEFIN SANS BOLD ITALIC" pitchFamily="2" charset="77"/>
              </a:rPr>
            </a:br>
            <a:r>
              <a:rPr lang="en-GB" sz="1550" b="1" kern="1200" spc="110" dirty="0">
                <a:latin typeface="JOSEFIN SANS BOLD ITALIC" pitchFamily="2" charset="77"/>
                <a:ea typeface="+mn-ea"/>
              </a:rPr>
              <a:t>per</a:t>
            </a:r>
            <a:r>
              <a:rPr lang="en-GB" sz="1550" b="1" kern="1200" spc="-25" dirty="0">
                <a:latin typeface="JOSEFIN SANS BOLD ITALIC" pitchFamily="2" charset="77"/>
                <a:ea typeface="+mn-ea"/>
              </a:rPr>
              <a:t> </a:t>
            </a:r>
            <a:r>
              <a:rPr lang="en-GB" sz="1550" b="1" kern="1200" spc="110" dirty="0">
                <a:latin typeface="JOSEFIN SANS BOLD ITALIC" pitchFamily="2" charset="77"/>
                <a:ea typeface="+mn-ea"/>
              </a:rPr>
              <a:t>adult</a:t>
            </a:r>
            <a:r>
              <a:rPr lang="en-GB" sz="1550" b="1" kern="1200" spc="-20" dirty="0">
                <a:latin typeface="JOSEFIN SANS BOLD ITALIC" pitchFamily="2" charset="77"/>
                <a:ea typeface="+mn-ea"/>
              </a:rPr>
              <a:t> </a:t>
            </a:r>
            <a:r>
              <a:rPr lang="en-GB" sz="1550" b="1" kern="1200" spc="125" dirty="0">
                <a:latin typeface="JOSEFIN SANS BOLD ITALIC" pitchFamily="2" charset="77"/>
                <a:ea typeface="+mn-ea"/>
              </a:rPr>
              <a:t>guest</a:t>
            </a:r>
            <a:endParaRPr b="1" spc="80" dirty="0">
              <a:solidFill>
                <a:srgbClr val="007646"/>
              </a:solidFill>
              <a:latin typeface="JOSEFIN SANS BOLD ITALIC" pitchFamily="2" charset="77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89199" y="2520009"/>
            <a:ext cx="0" cy="7272020"/>
          </a:xfrm>
          <a:custGeom>
            <a:avLst/>
            <a:gdLst/>
            <a:ahLst/>
            <a:cxnLst/>
            <a:rect l="l" t="t" r="r" b="b"/>
            <a:pathLst>
              <a:path h="7272020">
                <a:moveTo>
                  <a:pt x="0" y="7271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81EBD2C-7491-7240-B1EC-F1B6DD58F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436" y="829581"/>
            <a:ext cx="1343597" cy="134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8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06450" y="2520009"/>
            <a:ext cx="3450590" cy="8395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4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Canapes</a:t>
            </a: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Herbed bread, mini sausage rolls, assorted dips and peppered crackers, fresh fruits, pesto salami and hams </a:t>
            </a: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32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Select</a:t>
            </a:r>
            <a:r>
              <a:rPr lang="en-GB" sz="3200" b="1" spc="-4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32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two</a:t>
            </a:r>
            <a:r>
              <a:rPr lang="en-GB" sz="3200" b="1" spc="-4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32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meats</a:t>
            </a:r>
            <a:endParaRPr lang="en-GB" sz="32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5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</a:t>
            </a:r>
            <a:r>
              <a:rPr lang="en-GB" sz="105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50" dirty="0">
                <a:solidFill>
                  <a:srgbClr val="231F20"/>
                </a:solidFill>
                <a:latin typeface="JosefinSans-Light"/>
                <a:cs typeface="JosefinSans-Light"/>
              </a:rPr>
              <a:t>Beef with grain mustard and herbs ,</a:t>
            </a:r>
            <a:r>
              <a:rPr lang="en-GB" sz="105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Roast Chicken with lemon and garlic ,</a:t>
            </a:r>
            <a:r>
              <a:rPr lang="en-GB" sz="105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5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 </a:t>
            </a:r>
            <a:r>
              <a:rPr lang="en-GB" sz="1050" dirty="0">
                <a:solidFill>
                  <a:srgbClr val="231F20"/>
                </a:solidFill>
                <a:latin typeface="JosefinSans-Light"/>
                <a:cs typeface="JosefinSans-Light"/>
              </a:rPr>
              <a:t>Honey</a:t>
            </a:r>
            <a:r>
              <a:rPr lang="en-GB" sz="105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50" dirty="0">
                <a:solidFill>
                  <a:srgbClr val="231F20"/>
                </a:solidFill>
                <a:latin typeface="JosefinSans-Light"/>
                <a:cs typeface="JosefinSans-Light"/>
              </a:rPr>
              <a:t>Ham</a:t>
            </a:r>
            <a:endParaRPr lang="en-GB" sz="105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5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</a:t>
            </a:r>
            <a:r>
              <a:rPr lang="en-GB" sz="105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Pork with apple and brown sugar</a:t>
            </a:r>
            <a:r>
              <a:rPr lang="en-GB" sz="1050" dirty="0">
                <a:solidFill>
                  <a:srgbClr val="231F20"/>
                </a:solidFill>
                <a:latin typeface="JosefinSans-Light"/>
                <a:cs typeface="JosefinSans-Light"/>
              </a:rPr>
              <a:t>,</a:t>
            </a:r>
            <a:r>
              <a:rPr lang="en-GB" sz="105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Roast</a:t>
            </a:r>
            <a:r>
              <a:rPr lang="en-GB" sz="105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50" dirty="0">
                <a:solidFill>
                  <a:srgbClr val="231F20"/>
                </a:solidFill>
                <a:latin typeface="JosefinSans-Light"/>
                <a:cs typeface="JosefinSans-Light"/>
              </a:rPr>
              <a:t>Lamb</a:t>
            </a:r>
            <a:r>
              <a:rPr lang="en-GB" sz="105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rosemary and garlic (extra </a:t>
            </a:r>
            <a:r>
              <a:rPr lang="en-GB" sz="1050" dirty="0">
                <a:solidFill>
                  <a:srgbClr val="231F20"/>
                </a:solidFill>
                <a:latin typeface="JosefinSans-Light"/>
                <a:cs typeface="JosefinSans-Light"/>
              </a:rPr>
              <a:t>$2</a:t>
            </a:r>
            <a:r>
              <a:rPr lang="en-GB" sz="105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5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lang="en-GB" sz="105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50" dirty="0">
                <a:solidFill>
                  <a:srgbClr val="231F20"/>
                </a:solidFill>
                <a:latin typeface="JosefinSans-Light"/>
                <a:cs typeface="JosefinSans-Light"/>
              </a:rPr>
              <a:t>person)*</a:t>
            </a:r>
            <a:endParaRPr lang="en-GB" sz="105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spc="-5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Bread</a:t>
            </a:r>
            <a:r>
              <a:rPr lang="en-GB" sz="1000" b="1" spc="-6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basket</a:t>
            </a:r>
            <a:endParaRPr lang="en-GB" sz="10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Assorted</a:t>
            </a:r>
            <a:r>
              <a:rPr lang="en-GB" sz="1000" spc="-7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Breads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spc="-5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Roast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potatoes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and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pumpkin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Mint buttered chat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potatoes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Pumpkin.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Select</a:t>
            </a:r>
            <a:r>
              <a:rPr lang="en-GB"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5 </a:t>
            </a: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salads</a:t>
            </a:r>
            <a:r>
              <a:rPr lang="en-GB" sz="10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or</a:t>
            </a:r>
            <a:r>
              <a:rPr lang="en-GB" sz="10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vegetables,</a:t>
            </a:r>
            <a:r>
              <a:rPr lang="en-GB" sz="10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or</a:t>
            </a:r>
            <a:r>
              <a:rPr lang="en-GB" sz="10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both</a:t>
            </a:r>
            <a:endParaRPr lang="en-GB" sz="10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Macadamia nut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garden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feta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 basil salad,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garden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pasta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coleslaw,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Beetroot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peas,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corn,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honey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batten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carrots,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cheesy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cauliflower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au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gratin,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mixed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vegetables,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potato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bake,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pasta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bake.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Plates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and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cutlery</a:t>
            </a:r>
            <a:endParaRPr sz="1000" dirty="0">
              <a:latin typeface="Josefin Sans Regular Roman"/>
              <a:cs typeface="Josefin Sans Regular Roman"/>
            </a:endParaRPr>
          </a:p>
          <a:p>
            <a:pPr marR="38100">
              <a:lnSpc>
                <a:spcPct val="108300"/>
              </a:lnSpc>
              <a:spcBef>
                <a:spcPts val="500"/>
              </a:spcBef>
            </a:pPr>
            <a:r>
              <a:rPr sz="1000" spc="-50" dirty="0">
                <a:solidFill>
                  <a:srgbClr val="231F20"/>
                </a:solidFill>
                <a:latin typeface="JosefinSans-Light"/>
                <a:cs typeface="JosefinSans-Light"/>
              </a:rPr>
              <a:t>We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use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silver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cutlery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with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ceramic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plates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paper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napkins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mains,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disposable plates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desert.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Surcharge</a:t>
            </a:r>
            <a:endParaRPr sz="1000" dirty="0">
              <a:latin typeface="Josefin Sans Regular Roman"/>
              <a:cs typeface="Josefin Sans Regular Roman"/>
            </a:endParaRPr>
          </a:p>
          <a:p>
            <a:pPr marR="5080">
              <a:lnSpc>
                <a:spcPct val="1083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Minimum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50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adults,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if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between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40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to 49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guests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$180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staff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fee </a:t>
            </a:r>
            <a:r>
              <a:rPr sz="1000" spc="-29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applies.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Functions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with less than 39 adults a $220.00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staff fee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95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Children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under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4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eat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free,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5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12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are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$15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child.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95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See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our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canapé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your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pre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dinner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entrée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platters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*Lamb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is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extra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$2.00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person</a:t>
            </a:r>
          </a:p>
          <a:p>
            <a:pPr>
              <a:spcBef>
                <a:spcPts val="500"/>
              </a:spcBef>
            </a:pPr>
            <a:endParaRPr lang="en-GB" sz="1000" dirty="0"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Separate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pricing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bookings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made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b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</a:b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Sundays </a:t>
            </a:r>
            <a:r>
              <a:rPr lang="en-GB"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Public Holidays.    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8899" y="9105553"/>
            <a:ext cx="1840301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For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further</a:t>
            </a:r>
            <a:r>
              <a:rPr sz="10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enquiries</a:t>
            </a:r>
            <a:endParaRPr sz="1000" dirty="0">
              <a:latin typeface="Josefin Sans Regular Roman"/>
              <a:cs typeface="Josefin Sans Regular Roman"/>
            </a:endParaRPr>
          </a:p>
          <a:p>
            <a:pPr>
              <a:lnSpc>
                <a:spcPct val="100000"/>
              </a:lnSpc>
            </a:pPr>
            <a:endParaRPr sz="950" dirty="0">
              <a:latin typeface="Josefin Sans Regular Roman"/>
              <a:cs typeface="Josefin Sans Regular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Mark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Cary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-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0429</a:t>
            </a:r>
            <a:r>
              <a:rPr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168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708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 marL="12700">
              <a:lnSpc>
                <a:spcPct val="100000"/>
              </a:lnSpc>
            </a:pPr>
            <a:r>
              <a:rPr lang="en-AU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Email: events@caryscatering.com.au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4413" y="7870599"/>
            <a:ext cx="1162401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Catering  </a:t>
            </a:r>
            <a:r>
              <a:rPr sz="1550" b="1" i="1" spc="114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done </a:t>
            </a:r>
            <a:r>
              <a:rPr sz="1550" b="1" i="1" spc="12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 </a:t>
            </a: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right.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550" b="1" i="1" spc="80" dirty="0">
                <a:solidFill>
                  <a:srgbClr val="007646"/>
                </a:solidFill>
                <a:latin typeface="JOSEFIN SANS BOLD ITALIC" pitchFamily="2" charset="77"/>
                <a:cs typeface="JosefinSans-ThinItalic"/>
              </a:rPr>
              <a:t>Cary’s.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828899" y="2410493"/>
            <a:ext cx="1986274" cy="2465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00800"/>
              </a:lnSpc>
              <a:spcBef>
                <a:spcPts val="95"/>
              </a:spcBef>
            </a:pPr>
            <a:r>
              <a:rPr b="1" spc="290" dirty="0">
                <a:latin typeface="JOSEFIN SANS BOLD ITALIC" pitchFamily="2" charset="77"/>
              </a:rPr>
              <a:t>Buf</a:t>
            </a:r>
            <a:r>
              <a:rPr b="1" spc="300" dirty="0">
                <a:latin typeface="JOSEFIN SANS BOLD ITALIC" pitchFamily="2" charset="77"/>
              </a:rPr>
              <a:t>f</a:t>
            </a:r>
            <a:r>
              <a:rPr b="1" spc="220" dirty="0">
                <a:latin typeface="JOSEFIN SANS BOLD ITALIC" pitchFamily="2" charset="77"/>
              </a:rPr>
              <a:t>et  </a:t>
            </a:r>
            <a:r>
              <a:rPr b="1" spc="190" dirty="0">
                <a:latin typeface="JOSEFIN SANS BOLD ITALIC" pitchFamily="2" charset="77"/>
              </a:rPr>
              <a:t>Feast </a:t>
            </a:r>
            <a:r>
              <a:rPr b="1" spc="195" dirty="0">
                <a:latin typeface="JOSEFIN SANS BOLD ITALIC" pitchFamily="2" charset="77"/>
              </a:rPr>
              <a:t> </a:t>
            </a:r>
            <a:r>
              <a:rPr lang="en-AU" b="1" spc="180" dirty="0">
                <a:latin typeface="JOSEFIN SANS BOLD ITALIC" pitchFamily="2" charset="77"/>
              </a:rPr>
              <a:t>Three</a:t>
            </a:r>
            <a:endParaRPr b="1" spc="180" dirty="0">
              <a:latin typeface="JOSEFIN SANS BOLD ITALIC" pitchFamily="2" charset="77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spc="80" dirty="0">
                <a:solidFill>
                  <a:srgbClr val="007646"/>
                </a:solidFill>
                <a:latin typeface="JOSEFIN SANS BOLD ITALIC" pitchFamily="2" charset="77"/>
              </a:rPr>
              <a:t>$</a:t>
            </a:r>
            <a:r>
              <a:rPr lang="en-AU" b="1" spc="80" dirty="0">
                <a:solidFill>
                  <a:srgbClr val="007646"/>
                </a:solidFill>
                <a:latin typeface="JOSEFIN SANS BOLD ITALIC" pitchFamily="2" charset="77"/>
              </a:rPr>
              <a:t>42.90</a:t>
            </a:r>
            <a:br>
              <a:rPr lang="en-GB" b="1" spc="80" dirty="0">
                <a:solidFill>
                  <a:srgbClr val="007646"/>
                </a:solidFill>
                <a:latin typeface="JOSEFIN SANS BOLD ITALIC" pitchFamily="2" charset="77"/>
              </a:rPr>
            </a:br>
            <a:r>
              <a:rPr lang="en-GB" sz="1550" b="1" kern="1200" spc="110" dirty="0">
                <a:latin typeface="JOSEFIN SANS BOLD ITALIC" pitchFamily="2" charset="77"/>
                <a:ea typeface="+mn-ea"/>
              </a:rPr>
              <a:t>per</a:t>
            </a:r>
            <a:r>
              <a:rPr lang="en-GB" sz="1550" b="1" kern="1200" spc="-25" dirty="0">
                <a:latin typeface="JOSEFIN SANS BOLD ITALIC" pitchFamily="2" charset="77"/>
                <a:ea typeface="+mn-ea"/>
              </a:rPr>
              <a:t> </a:t>
            </a:r>
            <a:r>
              <a:rPr lang="en-GB" sz="1550" b="1" kern="1200" spc="110" dirty="0">
                <a:latin typeface="JOSEFIN SANS BOLD ITALIC" pitchFamily="2" charset="77"/>
                <a:ea typeface="+mn-ea"/>
              </a:rPr>
              <a:t>adult</a:t>
            </a:r>
            <a:r>
              <a:rPr lang="en-GB" sz="1550" b="1" kern="1200" spc="-20" dirty="0">
                <a:latin typeface="JOSEFIN SANS BOLD ITALIC" pitchFamily="2" charset="77"/>
                <a:ea typeface="+mn-ea"/>
              </a:rPr>
              <a:t> </a:t>
            </a:r>
            <a:r>
              <a:rPr lang="en-GB" sz="1550" b="1" kern="1200" spc="125" dirty="0">
                <a:latin typeface="JOSEFIN SANS BOLD ITALIC" pitchFamily="2" charset="77"/>
                <a:ea typeface="+mn-ea"/>
              </a:rPr>
              <a:t>guest</a:t>
            </a:r>
            <a:endParaRPr b="1" spc="80" dirty="0">
              <a:solidFill>
                <a:srgbClr val="007646"/>
              </a:solidFill>
              <a:latin typeface="JOSEFIN SANS BOLD ITALIC" pitchFamily="2" charset="77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89199" y="2520009"/>
            <a:ext cx="0" cy="7272020"/>
          </a:xfrm>
          <a:custGeom>
            <a:avLst/>
            <a:gdLst/>
            <a:ahLst/>
            <a:cxnLst/>
            <a:rect l="l" t="t" r="r" b="b"/>
            <a:pathLst>
              <a:path h="7272020">
                <a:moveTo>
                  <a:pt x="0" y="7271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81EBD2C-7491-7240-B1EC-F1B6DD58F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436" y="829581"/>
            <a:ext cx="1343597" cy="134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8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87299" y="2520009"/>
            <a:ext cx="3450590" cy="7237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Canapes</a:t>
            </a: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Assorted dips, vegetable platter, olives, spring rolls, marinated meatballs, mini quiches, melba toast with sundried tomato and feta, bruschetta with salmon and dill, boa buns optional</a:t>
            </a: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Select</a:t>
            </a:r>
            <a:r>
              <a:rPr lang="en-GB" sz="1600" b="1" spc="-4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two</a:t>
            </a:r>
            <a:r>
              <a:rPr lang="en-GB" sz="1600" b="1" spc="-4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meats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Beef,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Roast Chicken,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Honey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Ham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Roast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Pork with apple and brown sugar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,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Roast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Lamb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rosemary and garlic (extra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$2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person)*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spc="-5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Bread</a:t>
            </a:r>
            <a:r>
              <a:rPr lang="en-GB" sz="1600" b="1" spc="-6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basket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Assorted</a:t>
            </a:r>
            <a:r>
              <a:rPr lang="en-GB" sz="1000" spc="-7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Breads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spc="-5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Roast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potatoes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and</a:t>
            </a:r>
            <a:r>
              <a:rPr lang="en-GB" sz="16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pumpkin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Mint buttered chat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potatoes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Pumpkin.</a:t>
            </a:r>
            <a:endParaRPr lang="en-GB" sz="1000" dirty="0">
              <a:latin typeface="JosefinSans-Light"/>
              <a:cs typeface="JosefinSans-Light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endParaRPr lang="en-GB" sz="1000" b="1" dirty="0">
              <a:solidFill>
                <a:srgbClr val="231F20"/>
              </a:solidFill>
              <a:latin typeface="Josefin Sans Bold Roman"/>
              <a:cs typeface="Josefin Sans Bold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Select</a:t>
            </a:r>
            <a:r>
              <a:rPr lang="en-GB" sz="16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5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salads</a:t>
            </a:r>
            <a:r>
              <a:rPr lang="en-GB" sz="16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or</a:t>
            </a:r>
            <a:r>
              <a:rPr lang="en-GB" sz="16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vegetables,</a:t>
            </a:r>
            <a:r>
              <a:rPr lang="en-GB" sz="16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or</a:t>
            </a:r>
            <a:r>
              <a:rPr lang="en-GB" sz="1600" b="1" spc="-1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lang="en-GB" sz="16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both</a:t>
            </a:r>
            <a:endParaRPr lang="en-GB" sz="1600" dirty="0">
              <a:latin typeface="Josefin Sans Regular Roman"/>
              <a:cs typeface="Josefin Sans Regular Roman"/>
            </a:endParaRPr>
          </a:p>
          <a:p>
            <a:pPr marR="104775">
              <a:lnSpc>
                <a:spcPct val="1083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Macadamia nut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garden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feta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 basil salad,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garden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pasta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coleslaw,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Beetroot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salad,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peas,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corn,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honey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batten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carrots,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cheesy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cauliflower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au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gratin,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mixed</a:t>
            </a:r>
            <a:r>
              <a:rPr sz="1000" spc="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vegetables, </a:t>
            </a:r>
            <a:r>
              <a:rPr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potato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bake,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 pasta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bake.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b="1" spc="-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Surcharge</a:t>
            </a:r>
            <a:endParaRPr sz="1000" dirty="0">
              <a:latin typeface="Josefin Sans Regular Roman"/>
              <a:cs typeface="Josefin Sans Regular Roman"/>
            </a:endParaRPr>
          </a:p>
          <a:p>
            <a:pPr marR="5080">
              <a:lnSpc>
                <a:spcPct val="1083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Minimum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50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adults</a:t>
            </a:r>
            <a:endParaRPr sz="95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Children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under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4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eat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free,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5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12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are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$15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child.</a:t>
            </a:r>
            <a:endParaRPr sz="100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950" dirty="0">
              <a:latin typeface="JosefinSans-Light"/>
              <a:cs typeface="JosefinSans-Ligh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See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our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canapé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your</a:t>
            </a:r>
            <a:r>
              <a:rPr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pre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dinner</a:t>
            </a:r>
            <a:r>
              <a:rPr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entrée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platters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*Lamb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is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extra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$2.00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</a:t>
            </a:r>
            <a:r>
              <a:rPr lang="en-GB"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person</a:t>
            </a:r>
          </a:p>
          <a:p>
            <a:pPr>
              <a:spcBef>
                <a:spcPts val="500"/>
              </a:spcBef>
            </a:pPr>
            <a:endParaRPr lang="en-GB" sz="1000" dirty="0"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Separate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pricing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bookings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made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b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</a:b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Sundays </a:t>
            </a:r>
            <a:r>
              <a:rPr lang="en-GB"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Public Holidays.    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8899" y="9105553"/>
            <a:ext cx="1840301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For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further</a:t>
            </a:r>
            <a:r>
              <a:rPr sz="10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enquiries</a:t>
            </a:r>
            <a:endParaRPr sz="1000" dirty="0">
              <a:latin typeface="Josefin Sans Regular Roman"/>
              <a:cs typeface="Josefin Sans Regular Roman"/>
            </a:endParaRPr>
          </a:p>
          <a:p>
            <a:pPr>
              <a:lnSpc>
                <a:spcPct val="100000"/>
              </a:lnSpc>
            </a:pPr>
            <a:endParaRPr sz="950" dirty="0">
              <a:latin typeface="Josefin Sans Regular Roman"/>
              <a:cs typeface="Josefin Sans Regular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Mark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Cary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-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0429</a:t>
            </a:r>
            <a:r>
              <a:rPr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168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708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 marL="12700">
              <a:lnSpc>
                <a:spcPct val="100000"/>
              </a:lnSpc>
            </a:pPr>
            <a:r>
              <a:rPr lang="en-AU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Email: events@caryscatering.com.au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4413" y="7870599"/>
            <a:ext cx="1162401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Catering  </a:t>
            </a:r>
            <a:r>
              <a:rPr sz="1550" b="1" i="1" spc="114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done </a:t>
            </a:r>
            <a:r>
              <a:rPr sz="1550" b="1" i="1" spc="12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 </a:t>
            </a: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right.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550" b="1" i="1" spc="80" dirty="0">
                <a:solidFill>
                  <a:srgbClr val="007646"/>
                </a:solidFill>
                <a:latin typeface="JOSEFIN SANS BOLD ITALIC" pitchFamily="2" charset="77"/>
                <a:cs typeface="JosefinSans-ThinItalic"/>
              </a:rPr>
              <a:t>Cary’s.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828899" y="2410493"/>
            <a:ext cx="1986274" cy="2465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00800"/>
              </a:lnSpc>
              <a:spcBef>
                <a:spcPts val="95"/>
              </a:spcBef>
            </a:pPr>
            <a:r>
              <a:rPr b="1" spc="290" dirty="0">
                <a:latin typeface="JOSEFIN SANS BOLD ITALIC" pitchFamily="2" charset="77"/>
              </a:rPr>
              <a:t>Buf</a:t>
            </a:r>
            <a:r>
              <a:rPr b="1" spc="300" dirty="0">
                <a:latin typeface="JOSEFIN SANS BOLD ITALIC" pitchFamily="2" charset="77"/>
              </a:rPr>
              <a:t>f</a:t>
            </a:r>
            <a:r>
              <a:rPr b="1" spc="220" dirty="0">
                <a:latin typeface="JOSEFIN SANS BOLD ITALIC" pitchFamily="2" charset="77"/>
              </a:rPr>
              <a:t>et  </a:t>
            </a:r>
            <a:r>
              <a:rPr b="1" spc="190" dirty="0">
                <a:latin typeface="JOSEFIN SANS BOLD ITALIC" pitchFamily="2" charset="77"/>
              </a:rPr>
              <a:t>Feast </a:t>
            </a:r>
            <a:r>
              <a:rPr b="1" spc="195" dirty="0">
                <a:latin typeface="JOSEFIN SANS BOLD ITALIC" pitchFamily="2" charset="77"/>
              </a:rPr>
              <a:t> </a:t>
            </a:r>
            <a:r>
              <a:rPr lang="en-AU" b="1" spc="180" dirty="0">
                <a:latin typeface="JOSEFIN SANS BOLD ITALIC" pitchFamily="2" charset="77"/>
              </a:rPr>
              <a:t>Four </a:t>
            </a:r>
            <a:endParaRPr b="1" spc="180" dirty="0">
              <a:latin typeface="JOSEFIN SANS BOLD ITALIC" pitchFamily="2" charset="77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spc="80" dirty="0">
                <a:solidFill>
                  <a:srgbClr val="007646"/>
                </a:solidFill>
                <a:latin typeface="JOSEFIN SANS BOLD ITALIC" pitchFamily="2" charset="77"/>
              </a:rPr>
              <a:t>$</a:t>
            </a:r>
            <a:r>
              <a:rPr lang="en-AU" b="1" spc="80" dirty="0">
                <a:solidFill>
                  <a:srgbClr val="007646"/>
                </a:solidFill>
                <a:latin typeface="JOSEFIN SANS BOLD ITALIC" pitchFamily="2" charset="77"/>
              </a:rPr>
              <a:t>52.50</a:t>
            </a:r>
            <a:br>
              <a:rPr lang="en-GB" b="1" spc="80" dirty="0">
                <a:solidFill>
                  <a:srgbClr val="007646"/>
                </a:solidFill>
                <a:latin typeface="JOSEFIN SANS BOLD ITALIC" pitchFamily="2" charset="77"/>
              </a:rPr>
            </a:br>
            <a:r>
              <a:rPr lang="en-GB" sz="1550" b="1" kern="1200" spc="110" dirty="0">
                <a:latin typeface="JOSEFIN SANS BOLD ITALIC" pitchFamily="2" charset="77"/>
                <a:ea typeface="+mn-ea"/>
              </a:rPr>
              <a:t>per</a:t>
            </a:r>
            <a:r>
              <a:rPr lang="en-GB" sz="1550" b="1" kern="1200" spc="-25" dirty="0">
                <a:latin typeface="JOSEFIN SANS BOLD ITALIC" pitchFamily="2" charset="77"/>
                <a:ea typeface="+mn-ea"/>
              </a:rPr>
              <a:t> </a:t>
            </a:r>
            <a:r>
              <a:rPr lang="en-GB" sz="1550" b="1" kern="1200" spc="110" dirty="0">
                <a:latin typeface="JOSEFIN SANS BOLD ITALIC" pitchFamily="2" charset="77"/>
                <a:ea typeface="+mn-ea"/>
              </a:rPr>
              <a:t>adult</a:t>
            </a:r>
            <a:r>
              <a:rPr lang="en-GB" sz="1550" b="1" kern="1200" spc="-20" dirty="0">
                <a:latin typeface="JOSEFIN SANS BOLD ITALIC" pitchFamily="2" charset="77"/>
                <a:ea typeface="+mn-ea"/>
              </a:rPr>
              <a:t> </a:t>
            </a:r>
            <a:r>
              <a:rPr lang="en-GB" sz="1550" b="1" kern="1200" spc="125" dirty="0">
                <a:latin typeface="JOSEFIN SANS BOLD ITALIC" pitchFamily="2" charset="77"/>
                <a:ea typeface="+mn-ea"/>
              </a:rPr>
              <a:t>guest</a:t>
            </a:r>
            <a:endParaRPr b="1" spc="80" dirty="0">
              <a:solidFill>
                <a:srgbClr val="007646"/>
              </a:solidFill>
              <a:latin typeface="JOSEFIN SANS BOLD ITALIC" pitchFamily="2" charset="77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89199" y="2520009"/>
            <a:ext cx="0" cy="7272020"/>
          </a:xfrm>
          <a:custGeom>
            <a:avLst/>
            <a:gdLst/>
            <a:ahLst/>
            <a:cxnLst/>
            <a:rect l="l" t="t" r="r" b="b"/>
            <a:pathLst>
              <a:path h="7272020">
                <a:moveTo>
                  <a:pt x="0" y="7271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81EBD2C-7491-7240-B1EC-F1B6DD58F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436" y="829581"/>
            <a:ext cx="1343597" cy="134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7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87299" y="2520009"/>
            <a:ext cx="3450590" cy="5742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en-AU" sz="1200" b="1" i="0" dirty="0" err="1">
                <a:solidFill>
                  <a:srgbClr val="212121"/>
                </a:solidFill>
                <a:effectLst/>
                <a:latin typeface="Calibri,Arial,Helvetica,sans-serif"/>
              </a:rPr>
              <a:t>Ploughmans</a:t>
            </a:r>
            <a:r>
              <a:rPr lang="en-AU" sz="1200" b="1" i="0" dirty="0">
                <a:solidFill>
                  <a:srgbClr val="212121"/>
                </a:solidFill>
                <a:effectLst/>
                <a:latin typeface="Calibri,Arial,Helvetica,sans-serif"/>
              </a:rPr>
              <a:t> Platter</a:t>
            </a:r>
          </a:p>
          <a:p>
            <a:pPr algn="l"/>
            <a:endParaRPr lang="en-AU" sz="12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Cold &amp; Cured meats, cheese, dips, relish, tapenade, marinated &amp; pickled, vegetables, olives, semi-dried tomatoes, crackers, crispbread. 9.50 / $105.00</a:t>
            </a: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r>
              <a:rPr lang="en-AU" sz="1200" b="1" i="0" dirty="0">
                <a:solidFill>
                  <a:srgbClr val="212121"/>
                </a:solidFill>
                <a:effectLst/>
                <a:latin typeface="Calibri,Arial,Helvetica,sans-serif"/>
              </a:rPr>
              <a:t>Mixed Platter of Hot Finger Food</a:t>
            </a:r>
          </a:p>
          <a:p>
            <a:pPr algn="l"/>
            <a:endParaRPr lang="en-AU" sz="1200" b="1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r>
              <a:rPr lang="en-AU" sz="1200" b="1" i="0" dirty="0">
                <a:solidFill>
                  <a:srgbClr val="212121"/>
                </a:solidFill>
                <a:effectLst/>
                <a:latin typeface="Calibri,Arial,Helvetica,sans-serif"/>
              </a:rPr>
              <a:t> </a:t>
            </a:r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- 3 Items per serve. </a:t>
            </a:r>
            <a:r>
              <a:rPr lang="en-AU" sz="1000" dirty="0">
                <a:solidFill>
                  <a:srgbClr val="212121"/>
                </a:solidFill>
                <a:latin typeface="Calibri,Arial,Helvetica,sans-serif"/>
              </a:rPr>
              <a:t>Gourmet </a:t>
            </a:r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Sausage Rolls, Mini Pies, Spinach &amp; Ricotta Filo Parcels, mini pastry Parcels 8.50 / 82.50</a:t>
            </a: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r>
              <a:rPr lang="en-AU" sz="1200" b="1" i="0" dirty="0">
                <a:solidFill>
                  <a:srgbClr val="212121"/>
                </a:solidFill>
                <a:effectLst/>
                <a:latin typeface="Calibri,Arial,Helvetica,sans-serif"/>
              </a:rPr>
              <a:t>Seafood Platter </a:t>
            </a:r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– </a:t>
            </a:r>
          </a:p>
          <a:p>
            <a:pPr algn="l"/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4 items per serve. S&amp;P Calamari, Torpedo Cut Fish , Fish Cakes, Skewered Prawns 11.50 / $120.50</a:t>
            </a: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n-AU" sz="1200" b="1" i="0" dirty="0" err="1">
                <a:solidFill>
                  <a:srgbClr val="212121"/>
                </a:solidFill>
                <a:effectLst/>
                <a:latin typeface="Calibri,Arial,Helvetica,sans-serif"/>
              </a:rPr>
              <a:t>Tex</a:t>
            </a:r>
            <a:r>
              <a:rPr lang="en-AU" sz="1200" b="1" i="0" dirty="0">
                <a:solidFill>
                  <a:srgbClr val="212121"/>
                </a:solidFill>
                <a:effectLst/>
                <a:latin typeface="Calibri,Arial,Helvetica,sans-serif"/>
              </a:rPr>
              <a:t> Mex Platter </a:t>
            </a:r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–</a:t>
            </a:r>
          </a:p>
          <a:p>
            <a:pPr algn="l"/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1 slider &amp; 3 "other" items per serve Spicy Buffalo Wings, Cajun Crumbed Chicken Strips, Louisiana </a:t>
            </a:r>
            <a:r>
              <a:rPr lang="en-AU" sz="1000" dirty="0">
                <a:solidFill>
                  <a:srgbClr val="212121"/>
                </a:solidFill>
                <a:latin typeface="Calibri,Arial,Helvetica,sans-serif"/>
              </a:rPr>
              <a:t>Fish</a:t>
            </a:r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 Cakes, Pulled Pork Sliders w/ red cabbage slaw 12.75 / $135.00</a:t>
            </a: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n-AU" sz="1200" b="1" i="0" dirty="0">
                <a:solidFill>
                  <a:srgbClr val="212121"/>
                </a:solidFill>
                <a:effectLst/>
                <a:latin typeface="Calibri,Arial,Helvetica,sans-serif"/>
              </a:rPr>
              <a:t>Sliders &amp; Mini Burgers </a:t>
            </a:r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- 2 items per serve Pulled Pork Sliders &amp; Mini Cheeseburgers 8.00people  /$85.50</a:t>
            </a: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>
              <a:spcBef>
                <a:spcPts val="500"/>
              </a:spcBef>
            </a:pPr>
            <a:endParaRPr lang="en-GB" sz="1000" dirty="0"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Separate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pricing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bookings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made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b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</a:b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Sundays </a:t>
            </a:r>
            <a:r>
              <a:rPr lang="en-GB"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Public Holidays.    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8899" y="9105553"/>
            <a:ext cx="1840301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For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further</a:t>
            </a:r>
            <a:r>
              <a:rPr sz="10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enquiries</a:t>
            </a:r>
            <a:endParaRPr sz="1000" dirty="0">
              <a:latin typeface="Josefin Sans Regular Roman"/>
              <a:cs typeface="Josefin Sans Regular Roman"/>
            </a:endParaRPr>
          </a:p>
          <a:p>
            <a:pPr>
              <a:lnSpc>
                <a:spcPct val="100000"/>
              </a:lnSpc>
            </a:pPr>
            <a:endParaRPr sz="950" dirty="0">
              <a:latin typeface="Josefin Sans Regular Roman"/>
              <a:cs typeface="Josefin Sans Regular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Mark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Cary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-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0429</a:t>
            </a:r>
            <a:r>
              <a:rPr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168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708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 marL="12700">
              <a:lnSpc>
                <a:spcPct val="100000"/>
              </a:lnSpc>
            </a:pPr>
            <a:r>
              <a:rPr lang="en-AU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Email: events@caryscatering.com.au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4413" y="7870599"/>
            <a:ext cx="1162401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Catering  </a:t>
            </a:r>
            <a:r>
              <a:rPr sz="1550" b="1" i="1" spc="114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done </a:t>
            </a:r>
            <a:r>
              <a:rPr sz="1550" b="1" i="1" spc="12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 </a:t>
            </a: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right.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550" b="1" i="1" spc="80" dirty="0">
                <a:solidFill>
                  <a:srgbClr val="007646"/>
                </a:solidFill>
                <a:latin typeface="JOSEFIN SANS BOLD ITALIC" pitchFamily="2" charset="77"/>
                <a:cs typeface="JosefinSans-ThinItalic"/>
              </a:rPr>
              <a:t>Cary’s.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828899" y="2410493"/>
            <a:ext cx="1986274" cy="546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00800"/>
              </a:lnSpc>
              <a:spcBef>
                <a:spcPts val="95"/>
              </a:spcBef>
            </a:pPr>
            <a:r>
              <a:rPr lang="en-AU" b="1" spc="290" dirty="0">
                <a:latin typeface="JOSEFIN SANS BOLD ITALIC" pitchFamily="2" charset="77"/>
              </a:rPr>
              <a:t>Canapes</a:t>
            </a:r>
            <a:endParaRPr b="1" spc="80" dirty="0">
              <a:solidFill>
                <a:srgbClr val="007646"/>
              </a:solidFill>
              <a:latin typeface="JOSEFIN SANS BOLD ITALIC" pitchFamily="2" charset="77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89199" y="2520009"/>
            <a:ext cx="0" cy="7272020"/>
          </a:xfrm>
          <a:custGeom>
            <a:avLst/>
            <a:gdLst/>
            <a:ahLst/>
            <a:cxnLst/>
            <a:rect l="l" t="t" r="r" b="b"/>
            <a:pathLst>
              <a:path h="7272020">
                <a:moveTo>
                  <a:pt x="0" y="7271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81EBD2C-7491-7240-B1EC-F1B6DD58F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436" y="829581"/>
            <a:ext cx="1343597" cy="134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2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87299" y="2520009"/>
            <a:ext cx="3450590" cy="7496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en-AU" b="1" i="0" dirty="0">
                <a:solidFill>
                  <a:srgbClr val="212121"/>
                </a:solidFill>
                <a:effectLst/>
                <a:latin typeface="Calibri,Arial,Helvetica,sans-serif"/>
              </a:rPr>
              <a:t>Afternoon BBQ</a:t>
            </a:r>
          </a:p>
          <a:p>
            <a:pPr algn="l"/>
            <a:r>
              <a:rPr lang="en-AU" sz="1200" b="1" dirty="0">
                <a:solidFill>
                  <a:srgbClr val="212121"/>
                </a:solidFill>
                <a:latin typeface="Calibri,Arial,Helvetica,sans-serif"/>
              </a:rPr>
              <a:t>$18.50 per person </a:t>
            </a:r>
            <a:endParaRPr lang="en-AU" sz="1200" b="1" i="0" dirty="0">
              <a:solidFill>
                <a:srgbClr val="212121"/>
              </a:solidFill>
              <a:effectLst/>
              <a:latin typeface="Calibri,Arial,Helvetica,sans-serif"/>
            </a:endParaRPr>
          </a:p>
          <a:p>
            <a:pPr algn="l"/>
            <a:endParaRPr lang="en-AU" sz="12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r>
              <a:rPr lang="en-AU" sz="1000" dirty="0">
                <a:solidFill>
                  <a:srgbClr val="212121"/>
                </a:solidFill>
                <a:latin typeface="Calibri,Arial,Helvetica,sans-serif"/>
              </a:rPr>
              <a:t>Bread rolls, and butter </a:t>
            </a:r>
          </a:p>
          <a:p>
            <a:pPr algn="l"/>
            <a:endParaRPr lang="en-AU" sz="1000" b="0" i="0" dirty="0">
              <a:solidFill>
                <a:srgbClr val="212121"/>
              </a:solidFill>
              <a:effectLst/>
              <a:latin typeface="Calibri,Arial,Helvetica,sans-serif"/>
            </a:endParaRPr>
          </a:p>
          <a:p>
            <a:pPr algn="l"/>
            <a:r>
              <a:rPr lang="en-AU" sz="1000" dirty="0">
                <a:solidFill>
                  <a:srgbClr val="212121"/>
                </a:solidFill>
                <a:latin typeface="Calibri,Arial,Helvetica,sans-serif"/>
              </a:rPr>
              <a:t>Garden salad, Pasta salad,  Potato salad ,  Coleslaw</a:t>
            </a:r>
          </a:p>
          <a:p>
            <a:pPr algn="l"/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Bacon rashers </a:t>
            </a:r>
          </a:p>
          <a:p>
            <a:pPr algn="l"/>
            <a:r>
              <a:rPr lang="en-AU" sz="1000" dirty="0">
                <a:solidFill>
                  <a:srgbClr val="212121"/>
                </a:solidFill>
                <a:latin typeface="Calibri,Arial,Helvetica,sans-serif"/>
              </a:rPr>
              <a:t>GF pork sausages </a:t>
            </a:r>
          </a:p>
          <a:p>
            <a:pPr algn="l"/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Gf Beef sausages</a:t>
            </a:r>
          </a:p>
          <a:p>
            <a:pPr algn="l"/>
            <a:endParaRPr lang="en-AU" sz="10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r>
              <a:rPr lang="en-AU" sz="1200" b="1" i="0" dirty="0">
                <a:solidFill>
                  <a:srgbClr val="212121"/>
                </a:solidFill>
                <a:effectLst/>
                <a:latin typeface="Calibri,Arial,Helvetica,sans-serif"/>
              </a:rPr>
              <a:t>Add desert for $7.00</a:t>
            </a:r>
          </a:p>
          <a:p>
            <a:pPr algn="l"/>
            <a:r>
              <a:rPr lang="en-AU" sz="1000" dirty="0">
                <a:solidFill>
                  <a:srgbClr val="212121"/>
                </a:solidFill>
                <a:latin typeface="Calibri,Arial,Helvetica,sans-serif"/>
              </a:rPr>
              <a:t>Choose two options</a:t>
            </a:r>
            <a:endParaRPr lang="en-AU" sz="1000" b="0" i="0" dirty="0">
              <a:solidFill>
                <a:srgbClr val="212121"/>
              </a:solidFill>
              <a:effectLst/>
              <a:latin typeface="Calibri,Arial,Helvetica,sans-serif"/>
            </a:endParaRPr>
          </a:p>
          <a:p>
            <a:pPr algn="l"/>
            <a:endParaRPr lang="en-AU" sz="10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  <a:t>Chocolate cake, pavlova  with fruit salad,  carrot cake, </a:t>
            </a:r>
          </a:p>
          <a:p>
            <a:pPr algn="l"/>
            <a:r>
              <a:rPr lang="en-AU" sz="1000" dirty="0">
                <a:solidFill>
                  <a:srgbClr val="212121"/>
                </a:solidFill>
                <a:latin typeface="Calibri,Arial,Helvetica,sans-serif"/>
              </a:rPr>
              <a:t>Berry cheese cake, Strawberry cheese cake</a:t>
            </a:r>
            <a:endParaRPr lang="en-AU" sz="1000" b="0" i="0" dirty="0">
              <a:solidFill>
                <a:srgbClr val="212121"/>
              </a:solidFill>
              <a:effectLst/>
              <a:latin typeface="Calibri,Arial,Helvetica,sans-serif"/>
            </a:endParaRPr>
          </a:p>
          <a:p>
            <a:pPr algn="l"/>
            <a:endParaRPr lang="en-AU" sz="10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r>
              <a:rPr lang="en-AU" b="1" i="0" dirty="0">
                <a:solidFill>
                  <a:srgbClr val="212121"/>
                </a:solidFill>
                <a:effectLst/>
                <a:latin typeface="Calibri,Arial,Helvetica,sans-serif"/>
              </a:rPr>
              <a:t>Gourmet BBQ</a:t>
            </a:r>
          </a:p>
          <a:p>
            <a:pPr algn="l"/>
            <a:r>
              <a:rPr lang="en-AU" sz="1200" b="1" i="0">
                <a:solidFill>
                  <a:srgbClr val="212121"/>
                </a:solidFill>
                <a:effectLst/>
                <a:latin typeface="Calibri,Arial,Helvetica,sans-serif"/>
              </a:rPr>
              <a:t>$26.00 </a:t>
            </a:r>
            <a:r>
              <a:rPr lang="en-AU" sz="1200" b="1" i="0" dirty="0">
                <a:solidFill>
                  <a:srgbClr val="212121"/>
                </a:solidFill>
                <a:effectLst/>
                <a:latin typeface="Calibri,Arial,Helvetica,sans-serif"/>
              </a:rPr>
              <a:t>per person </a:t>
            </a:r>
          </a:p>
          <a:p>
            <a:pPr algn="l"/>
            <a:endParaRPr lang="en-AU" sz="1200" b="1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r>
              <a:rPr lang="en-AU" sz="1200" i="0" dirty="0">
                <a:solidFill>
                  <a:srgbClr val="212121"/>
                </a:solidFill>
                <a:effectLst/>
                <a:latin typeface="Calibri,Arial,Helvetica,sans-serif"/>
              </a:rPr>
              <a:t>Bread rolls </a:t>
            </a:r>
          </a:p>
          <a:p>
            <a:pPr algn="l"/>
            <a:r>
              <a:rPr lang="en-AU" sz="1200" i="0" dirty="0">
                <a:solidFill>
                  <a:srgbClr val="212121"/>
                </a:solidFill>
                <a:effectLst/>
                <a:latin typeface="Calibri,Arial,Helvetica,sans-serif"/>
              </a:rPr>
              <a:t>BBQ steak, </a:t>
            </a:r>
          </a:p>
          <a:p>
            <a:pPr algn="l"/>
            <a:r>
              <a:rPr lang="en-AU" sz="1200" dirty="0">
                <a:solidFill>
                  <a:srgbClr val="212121"/>
                </a:solidFill>
                <a:latin typeface="Calibri,Arial,Helvetica,sans-serif"/>
              </a:rPr>
              <a:t>Bacon Rashers </a:t>
            </a:r>
          </a:p>
          <a:p>
            <a:pPr algn="l"/>
            <a:r>
              <a:rPr lang="en-AU" sz="1200" i="0" dirty="0">
                <a:solidFill>
                  <a:srgbClr val="212121"/>
                </a:solidFill>
                <a:effectLst/>
                <a:latin typeface="Calibri,Arial,Helvetica,sans-serif"/>
              </a:rPr>
              <a:t>GF pork sausages, GF beef sausages</a:t>
            </a:r>
          </a:p>
          <a:p>
            <a:pPr algn="l"/>
            <a:endParaRPr lang="en-AU" sz="12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r>
              <a:rPr lang="en-AU" sz="1200" i="0" dirty="0">
                <a:solidFill>
                  <a:srgbClr val="212121"/>
                </a:solidFill>
                <a:effectLst/>
                <a:latin typeface="Calibri,Arial,Helvetica,sans-serif"/>
              </a:rPr>
              <a:t>Corn with butter and paprika</a:t>
            </a:r>
          </a:p>
          <a:p>
            <a:pPr algn="l"/>
            <a:r>
              <a:rPr lang="en-AU" sz="1200" dirty="0">
                <a:solidFill>
                  <a:srgbClr val="212121"/>
                </a:solidFill>
                <a:latin typeface="Calibri,Arial,Helvetica,sans-serif"/>
              </a:rPr>
              <a:t>Coleslaw, potato salad, Pasta salad, garden salad</a:t>
            </a:r>
          </a:p>
          <a:p>
            <a:pPr algn="l"/>
            <a:endParaRPr lang="en-AU" sz="1200" b="1" i="0" dirty="0">
              <a:solidFill>
                <a:srgbClr val="212121"/>
              </a:solidFill>
              <a:effectLst/>
              <a:latin typeface="Calibri,Arial,Helvetica,sans-serif"/>
            </a:endParaRPr>
          </a:p>
          <a:p>
            <a:pPr algn="l"/>
            <a:r>
              <a:rPr lang="en-AU" sz="1200" b="1" dirty="0">
                <a:solidFill>
                  <a:srgbClr val="212121"/>
                </a:solidFill>
                <a:latin typeface="Calibri,Arial,Helvetica,sans-serif"/>
              </a:rPr>
              <a:t>Add desert for $7.00 per person </a:t>
            </a:r>
          </a:p>
          <a:p>
            <a:pPr algn="l"/>
            <a:endParaRPr lang="en-AU" sz="1200" b="1" i="0" dirty="0">
              <a:solidFill>
                <a:srgbClr val="212121"/>
              </a:solidFill>
              <a:effectLst/>
              <a:latin typeface="Calibri,Arial,Helvetica,sans-serif"/>
            </a:endParaRPr>
          </a:p>
          <a:p>
            <a:pPr algn="l"/>
            <a:r>
              <a:rPr lang="en-AU" sz="1200" b="1" dirty="0">
                <a:solidFill>
                  <a:srgbClr val="212121"/>
                </a:solidFill>
                <a:latin typeface="Calibri,Arial,Helvetica,sans-serif"/>
              </a:rPr>
              <a:t>Choose two options </a:t>
            </a:r>
          </a:p>
          <a:p>
            <a:pPr algn="l"/>
            <a:r>
              <a:rPr lang="en-AU" sz="1200" i="0" dirty="0">
                <a:solidFill>
                  <a:srgbClr val="212121"/>
                </a:solidFill>
                <a:effectLst/>
                <a:latin typeface="Calibri,Arial,Helvetica,sans-serif"/>
              </a:rPr>
              <a:t>Chocolate cake , Carrot Cake , Pavlova with fruit salad, and berry cheese cake</a:t>
            </a: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>
              <a:spcBef>
                <a:spcPts val="500"/>
              </a:spcBef>
            </a:pPr>
            <a:endParaRPr lang="en-GB" sz="1000" dirty="0"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Separate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pricing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bookings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made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b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</a:b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Sundays </a:t>
            </a:r>
            <a:r>
              <a:rPr lang="en-GB"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Public Holidays.    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8899" y="9105553"/>
            <a:ext cx="1840301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For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further</a:t>
            </a:r>
            <a:r>
              <a:rPr sz="10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enquiries</a:t>
            </a:r>
            <a:endParaRPr sz="1000" dirty="0">
              <a:latin typeface="Josefin Sans Regular Roman"/>
              <a:cs typeface="Josefin Sans Regular Roman"/>
            </a:endParaRPr>
          </a:p>
          <a:p>
            <a:pPr>
              <a:lnSpc>
                <a:spcPct val="100000"/>
              </a:lnSpc>
            </a:pPr>
            <a:endParaRPr sz="950" dirty="0">
              <a:latin typeface="Josefin Sans Regular Roman"/>
              <a:cs typeface="Josefin Sans Regular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Mark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Cary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-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0429</a:t>
            </a:r>
            <a:r>
              <a:rPr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168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708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 marL="12700">
              <a:lnSpc>
                <a:spcPct val="100000"/>
              </a:lnSpc>
            </a:pPr>
            <a:r>
              <a:rPr lang="en-AU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Email: events@caryscatering.com.au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4413" y="7870599"/>
            <a:ext cx="1162401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Catering  </a:t>
            </a:r>
            <a:r>
              <a:rPr sz="1550" b="1" i="1" spc="114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done </a:t>
            </a:r>
            <a:r>
              <a:rPr sz="1550" b="1" i="1" spc="12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 </a:t>
            </a: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right.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550" b="1" i="1" spc="80" dirty="0">
                <a:solidFill>
                  <a:srgbClr val="007646"/>
                </a:solidFill>
                <a:latin typeface="JOSEFIN SANS BOLD ITALIC" pitchFamily="2" charset="77"/>
                <a:cs typeface="JosefinSans-ThinItalic"/>
              </a:rPr>
              <a:t>Cary’s.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828899" y="2410493"/>
            <a:ext cx="1986274" cy="10979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00800"/>
              </a:lnSpc>
              <a:spcBef>
                <a:spcPts val="95"/>
              </a:spcBef>
            </a:pPr>
            <a:r>
              <a:rPr lang="en-AU" b="1" spc="80" dirty="0">
                <a:solidFill>
                  <a:srgbClr val="007646"/>
                </a:solidFill>
                <a:latin typeface="JOSEFIN SANS BOLD ITALIC" pitchFamily="2" charset="77"/>
              </a:rPr>
              <a:t>BBQ Menu</a:t>
            </a:r>
            <a:endParaRPr b="1" spc="80" dirty="0">
              <a:solidFill>
                <a:srgbClr val="007646"/>
              </a:solidFill>
              <a:latin typeface="JOSEFIN SANS BOLD ITALIC" pitchFamily="2" charset="77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89199" y="2520009"/>
            <a:ext cx="0" cy="7272020"/>
          </a:xfrm>
          <a:custGeom>
            <a:avLst/>
            <a:gdLst/>
            <a:ahLst/>
            <a:cxnLst/>
            <a:rect l="l" t="t" r="r" b="b"/>
            <a:pathLst>
              <a:path h="7272020">
                <a:moveTo>
                  <a:pt x="0" y="7271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81EBD2C-7491-7240-B1EC-F1B6DD58F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436" y="829581"/>
            <a:ext cx="1343597" cy="134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8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87299" y="2520009"/>
            <a:ext cx="3450590" cy="7927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en-AU" sz="2400" b="1" dirty="0">
                <a:solidFill>
                  <a:srgbClr val="212121"/>
                </a:solidFill>
                <a:latin typeface="Calibri,Arial,Helvetica,sans-serif"/>
              </a:rPr>
              <a:t>Glazed ham dinner </a:t>
            </a:r>
          </a:p>
          <a:p>
            <a:pPr algn="l"/>
            <a:r>
              <a:rPr lang="en-AU" sz="1200" b="1" dirty="0">
                <a:solidFill>
                  <a:srgbClr val="212121"/>
                </a:solidFill>
                <a:latin typeface="Calibri,Arial,Helvetica,sans-serif"/>
              </a:rPr>
              <a:t>$18 per person </a:t>
            </a:r>
          </a:p>
          <a:p>
            <a:pPr algn="l"/>
            <a:endParaRPr lang="en-AU" sz="10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r>
              <a:rPr lang="en-AU" sz="1600" dirty="0">
                <a:solidFill>
                  <a:srgbClr val="212121"/>
                </a:solidFill>
                <a:latin typeface="Calibri,Arial,Helvetica,sans-serif"/>
              </a:rPr>
              <a:t>Glazed ham served with fresh dinner buns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Potato salad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Crunchy slaw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Garden salad with pine nuts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Pasta salad </a:t>
            </a:r>
          </a:p>
          <a:p>
            <a:pPr algn="l"/>
            <a:endParaRPr lang="en-AU" sz="10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endParaRPr lang="en-AU" sz="1000" dirty="0">
              <a:solidFill>
                <a:srgbClr val="212121"/>
              </a:solidFill>
              <a:latin typeface="Calibri,Arial,Helvetica,sans-serif"/>
            </a:endParaRPr>
          </a:p>
          <a:p>
            <a:pPr algn="l"/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n-AU" sz="2400" b="1" dirty="0">
                <a:solidFill>
                  <a:srgbClr val="212121"/>
                </a:solidFill>
                <a:latin typeface="Calibri,Arial,Helvetica,sans-serif"/>
              </a:rPr>
              <a:t>Glazed ham dinner with desert </a:t>
            </a:r>
          </a:p>
          <a:p>
            <a:pPr algn="l"/>
            <a:r>
              <a:rPr lang="en-AU" sz="2000" b="1" dirty="0">
                <a:solidFill>
                  <a:srgbClr val="212121"/>
                </a:solidFill>
                <a:latin typeface="Calibri,Arial,Helvetica,sans-serif"/>
              </a:rPr>
              <a:t>$26.00 per person </a:t>
            </a:r>
          </a:p>
          <a:p>
            <a:pPr algn="l"/>
            <a:endParaRPr lang="en-AU" sz="1400" dirty="0">
              <a:solidFill>
                <a:srgbClr val="212121"/>
              </a:solidFill>
              <a:latin typeface="Calibri,Arial,Helvetica,sans-serif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212121"/>
                </a:solidFill>
                <a:latin typeface="Calibri,Arial,Helvetica,sans-serif"/>
              </a:rPr>
              <a:t>Glazed ham served with fresh dinner </a:t>
            </a: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buns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Potato salad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Crunchy slaw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Garden salad with pine nuts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212121"/>
                </a:solidFill>
                <a:latin typeface="Calibri,Arial,Helvetica,sans-serif"/>
              </a:rPr>
              <a:t>Pasta salad </a:t>
            </a:r>
          </a:p>
          <a:p>
            <a:pPr algn="l"/>
            <a:endParaRPr lang="en-AU" sz="1200" b="1" i="0" dirty="0">
              <a:solidFill>
                <a:srgbClr val="212121"/>
              </a:solidFill>
              <a:effectLst/>
              <a:latin typeface="Calibri,Arial,Helvetica,sans-serif"/>
            </a:endParaRPr>
          </a:p>
          <a:p>
            <a:pPr algn="l"/>
            <a:r>
              <a:rPr lang="en-AU" b="1" dirty="0">
                <a:solidFill>
                  <a:srgbClr val="212121"/>
                </a:solidFill>
                <a:latin typeface="Calibri,Arial,Helvetica,sans-serif"/>
              </a:rPr>
              <a:t>Desert </a:t>
            </a:r>
          </a:p>
          <a:p>
            <a:pPr algn="l"/>
            <a:endParaRPr lang="en-AU" sz="1200" b="1" i="0" dirty="0">
              <a:solidFill>
                <a:srgbClr val="212121"/>
              </a:solidFill>
              <a:effectLst/>
              <a:latin typeface="Calibri,Arial,Helvetica,sans-serif"/>
            </a:endParaRPr>
          </a:p>
          <a:p>
            <a:pPr algn="l"/>
            <a:r>
              <a:rPr lang="en-AU" sz="1200" b="1" dirty="0">
                <a:solidFill>
                  <a:srgbClr val="212121"/>
                </a:solidFill>
                <a:latin typeface="Calibri,Arial,Helvetica,sans-serif"/>
              </a:rPr>
              <a:t>Choose two options </a:t>
            </a:r>
          </a:p>
          <a:p>
            <a:pPr algn="l"/>
            <a:r>
              <a:rPr lang="en-AU" sz="1200" i="0" dirty="0">
                <a:solidFill>
                  <a:srgbClr val="212121"/>
                </a:solidFill>
                <a:effectLst/>
                <a:latin typeface="Calibri,Arial,Helvetica,sans-serif"/>
              </a:rPr>
              <a:t>Chocolate cake , Carrot Cake , Pavlova with fruit salad, and berry cheese cake</a:t>
            </a:r>
          </a:p>
          <a:p>
            <a:pPr algn="l"/>
            <a:br>
              <a:rPr lang="en-AU" sz="1000" b="0" i="0" dirty="0">
                <a:solidFill>
                  <a:srgbClr val="212121"/>
                </a:solidFill>
                <a:effectLst/>
                <a:latin typeface="Calibri,Arial,Helvetica,sans-serif"/>
              </a:rPr>
            </a:br>
            <a:endParaRPr lang="en-AU" sz="10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>
              <a:spcBef>
                <a:spcPts val="500"/>
              </a:spcBef>
            </a:pPr>
            <a:endParaRPr lang="en-GB" sz="1000" dirty="0">
              <a:latin typeface="JosefinSans-Light"/>
              <a:cs typeface="JosefinSans-Light"/>
            </a:endParaRPr>
          </a:p>
          <a:p>
            <a:pPr>
              <a:spcBef>
                <a:spcPts val="500"/>
              </a:spcBef>
            </a:pP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Separate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menu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pricing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applies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bookings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made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for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b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</a:b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Sundays </a:t>
            </a:r>
            <a:r>
              <a:rPr lang="en-GB" sz="1000" spc="-29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and</a:t>
            </a:r>
            <a:r>
              <a:rPr lang="en-GB" sz="1000" spc="-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JosefinSans-Light"/>
                <a:cs typeface="JosefinSans-Light"/>
              </a:rPr>
              <a:t>Public Holidays.    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28899" y="9105553"/>
            <a:ext cx="1840301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For</a:t>
            </a:r>
            <a:r>
              <a:rPr sz="1000" b="1" spc="-35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further</a:t>
            </a:r>
            <a:r>
              <a:rPr sz="1000" b="1" spc="-30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 </a:t>
            </a:r>
            <a:r>
              <a:rPr sz="1000" b="1" dirty="0">
                <a:solidFill>
                  <a:srgbClr val="231F20"/>
                </a:solidFill>
                <a:latin typeface="Josefin Sans Bold Roman"/>
                <a:cs typeface="Josefin Sans Bold Roman"/>
              </a:rPr>
              <a:t>enquiries</a:t>
            </a:r>
            <a:endParaRPr sz="1000" dirty="0">
              <a:latin typeface="Josefin Sans Regular Roman"/>
              <a:cs typeface="Josefin Sans Regular Roman"/>
            </a:endParaRPr>
          </a:p>
          <a:p>
            <a:pPr>
              <a:lnSpc>
                <a:spcPct val="100000"/>
              </a:lnSpc>
            </a:pPr>
            <a:endParaRPr sz="950" dirty="0">
              <a:latin typeface="Josefin Sans Regular Roman"/>
              <a:cs typeface="Josefin Sans Regular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Mark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Cary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-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0429</a:t>
            </a:r>
            <a:r>
              <a:rPr sz="1000" spc="-15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168</a:t>
            </a:r>
            <a:r>
              <a:rPr sz="1000" spc="-20" dirty="0">
                <a:solidFill>
                  <a:srgbClr val="231F20"/>
                </a:solidFill>
                <a:latin typeface="JosefinSans-Light"/>
                <a:cs typeface="JosefinSans-Light"/>
              </a:rPr>
              <a:t> </a:t>
            </a:r>
            <a:r>
              <a:rPr sz="1000" dirty="0">
                <a:solidFill>
                  <a:srgbClr val="231F20"/>
                </a:solidFill>
                <a:latin typeface="JosefinSans-Light"/>
                <a:cs typeface="JosefinSans-Light"/>
              </a:rPr>
              <a:t>708</a:t>
            </a:r>
            <a:endParaRPr lang="en-GB" sz="1000" dirty="0">
              <a:solidFill>
                <a:srgbClr val="231F20"/>
              </a:solidFill>
              <a:latin typeface="JosefinSans-Light"/>
              <a:cs typeface="JosefinSans-Light"/>
            </a:endParaRPr>
          </a:p>
          <a:p>
            <a:pPr marL="12700">
              <a:lnSpc>
                <a:spcPct val="100000"/>
              </a:lnSpc>
            </a:pPr>
            <a:r>
              <a:rPr lang="en-AU" sz="1000" spc="-10" dirty="0">
                <a:solidFill>
                  <a:srgbClr val="231F20"/>
                </a:solidFill>
                <a:latin typeface="JosefinSans-Light"/>
                <a:cs typeface="JosefinSans-Light"/>
              </a:rPr>
              <a:t>Email: events@caryscatering.com.au</a:t>
            </a:r>
            <a:endParaRPr sz="1000" dirty="0">
              <a:latin typeface="JosefinSans-Light"/>
              <a:cs typeface="JosefinSans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4413" y="7870599"/>
            <a:ext cx="1162401" cy="98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Catering  </a:t>
            </a:r>
            <a:r>
              <a:rPr sz="1550" b="1" i="1" spc="114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done </a:t>
            </a:r>
            <a:r>
              <a:rPr sz="1550" b="1" i="1" spc="12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 </a:t>
            </a:r>
            <a:r>
              <a:rPr sz="1550" b="1" i="1" spc="100" dirty="0">
                <a:solidFill>
                  <a:srgbClr val="231F20"/>
                </a:solidFill>
                <a:latin typeface="JOSEFIN SANS BOLD ITALIC" pitchFamily="2" charset="77"/>
                <a:cs typeface="JosefinSans-ThinItalic"/>
              </a:rPr>
              <a:t>right.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550" b="1" i="1" spc="80" dirty="0">
                <a:solidFill>
                  <a:srgbClr val="007646"/>
                </a:solidFill>
                <a:latin typeface="JOSEFIN SANS BOLD ITALIC" pitchFamily="2" charset="77"/>
                <a:cs typeface="JosefinSans-ThinItalic"/>
              </a:rPr>
              <a:t>Cary’s.</a:t>
            </a:r>
            <a:endParaRPr sz="1550" b="1" i="1" dirty="0">
              <a:latin typeface="JOSEFIN SANS BOLD ITALIC" pitchFamily="2" charset="77"/>
              <a:cs typeface="JosefinSans-ThinItal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828899" y="2410493"/>
            <a:ext cx="1986274" cy="10979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00800"/>
              </a:lnSpc>
              <a:spcBef>
                <a:spcPts val="95"/>
              </a:spcBef>
            </a:pPr>
            <a:r>
              <a:rPr lang="en-AU" b="1" spc="80" dirty="0">
                <a:solidFill>
                  <a:srgbClr val="007646"/>
                </a:solidFill>
                <a:latin typeface="JOSEFIN SANS BOLD ITALIC" pitchFamily="2" charset="77"/>
              </a:rPr>
              <a:t>Glazed ham </a:t>
            </a:r>
            <a:endParaRPr b="1" spc="80" dirty="0">
              <a:solidFill>
                <a:srgbClr val="007646"/>
              </a:solidFill>
              <a:latin typeface="JOSEFIN SANS BOLD ITALIC" pitchFamily="2" charset="77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89199" y="2520009"/>
            <a:ext cx="0" cy="7272020"/>
          </a:xfrm>
          <a:custGeom>
            <a:avLst/>
            <a:gdLst/>
            <a:ahLst/>
            <a:cxnLst/>
            <a:rect l="l" t="t" r="r" b="b"/>
            <a:pathLst>
              <a:path h="7272020">
                <a:moveTo>
                  <a:pt x="0" y="7271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81EBD2C-7491-7240-B1EC-F1B6DD58F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436" y="829581"/>
            <a:ext cx="1343597" cy="134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21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26308</TotalTime>
  <Words>1427</Words>
  <Application>Microsoft Office PowerPoint</Application>
  <PresentationFormat>Custom</PresentationFormat>
  <Paragraphs>246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Calibri,Arial,Helvetica,sans-serif</vt:lpstr>
      <vt:lpstr>JOSEFIN SANS BOLD ITALIC</vt:lpstr>
      <vt:lpstr>Josefin Sans Bold Roman</vt:lpstr>
      <vt:lpstr>Josefin Sans Regular Roman</vt:lpstr>
      <vt:lpstr>JosefinSans-Light</vt:lpstr>
      <vt:lpstr>JosefinSans-ThinItalic</vt:lpstr>
      <vt:lpstr>Segoe UI</vt:lpstr>
      <vt:lpstr>Office Theme</vt:lpstr>
      <vt:lpstr>Buffet  Feast  One $32.50 per adult guest</vt:lpstr>
      <vt:lpstr>Buffet  Feast  Two  $38.50 per adult guest</vt:lpstr>
      <vt:lpstr>Buffet  Feast  Three $42.90 per adult guest</vt:lpstr>
      <vt:lpstr>Buffet  Feast  Four  $52.50 per adult guest</vt:lpstr>
      <vt:lpstr>Canapes</vt:lpstr>
      <vt:lpstr>BBQ Menu</vt:lpstr>
      <vt:lpstr>Glazed ham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Buffet  Feast  One $28.50 per adult guest</dc:title>
  <dc:creator>blair cary</dc:creator>
  <cp:lastModifiedBy>mark cary</cp:lastModifiedBy>
  <cp:revision>8</cp:revision>
  <cp:lastPrinted>2023-02-20T10:37:40Z</cp:lastPrinted>
  <dcterms:created xsi:type="dcterms:W3CDTF">2021-09-29T20:15:40Z</dcterms:created>
  <dcterms:modified xsi:type="dcterms:W3CDTF">2023-04-11T07:05:19Z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2021-09-29T00:00:00Z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2021-09-29T00:00:00Z</vt:filetime>
  </property>
</Properties>
</file>